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Smiths woke up earlier because of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map	B. the trail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hiking	D. the breakfast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89150" y="927713"/>
            <a:ext cx="518091" cy="646331"/>
          </a:xfrm>
          <a:prstGeom prst="rect">
            <a:avLst/>
          </a:prstGeom>
        </p:spPr>
        <p:txBody>
          <a:bodyPr wrap="none">
            <a:spAutoFit/>
          </a:bodyPr>
          <a:lstStyle/>
          <a:p>
            <a:r>
              <a:rPr lang="en-US" altLang="zh-CN" sz="3600"/>
              <a:t>C</a:t>
            </a:r>
            <a:endParaRPr lang="zh-CN" altLang="en-US"/>
          </a:p>
        </p:txBody>
      </p:sp>
      <p:sp>
        <p:nvSpPr>
          <p:cNvPr id="4" name="内容占位符 2"/>
          <p:cNvSpPr txBox="1">
            <a:spLocks/>
          </p:cNvSpPr>
          <p:nvPr/>
        </p:nvSpPr>
        <p:spPr bwMode="auto">
          <a:xfrm>
            <a:off x="360854" y="3182487"/>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细节理解题。根据第一段内容可知，史密斯一家人早起是因为他们要去远足。故选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8765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order of the animals they saw on the way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snakes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rabbits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monkeys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monkeys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snakes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rabbits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rabbits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snakes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monkeys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birds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rabbits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monkeys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snakes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52532" y="922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233231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细节理解题。根据第五段内容及第六段中的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“Jenny and Mike were discussing what kind of snake they had just seen on the way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可知，他们在路上先后看到了鸟、兔子、猴子和蛇。故选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04553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 open area.	B. The hot spring.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nearby trail.	D. The heat from inside earth.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70466" y="1000980"/>
            <a:ext cx="4108202" cy="533220"/>
          </a:xfrm>
          <a:prstGeom prst="rect">
            <a:avLst/>
          </a:prstGeom>
        </p:spPr>
      </p:pic>
      <p:sp>
        <p:nvSpPr>
          <p:cNvPr id="4" name="矩形 3"/>
          <p:cNvSpPr/>
          <p:nvPr/>
        </p:nvSpPr>
        <p:spPr>
          <a:xfrm>
            <a:off x="1099095" y="922373"/>
            <a:ext cx="492443" cy="646331"/>
          </a:xfrm>
          <a:prstGeom prst="rect">
            <a:avLst/>
          </a:prstGeom>
        </p:spPr>
        <p:txBody>
          <a:bodyPr wrap="none">
            <a:spAutoFit/>
          </a:bodyPr>
          <a:lstStyle/>
          <a:p>
            <a:r>
              <a:rPr lang="en-US" altLang="zh-CN" sz="3600"/>
              <a:t>B</a:t>
            </a:r>
            <a:endParaRPr lang="zh-CN" altLang="en-US"/>
          </a:p>
        </p:txBody>
      </p:sp>
      <p:sp>
        <p:nvSpPr>
          <p:cNvPr id="5" name="内容占位符 2"/>
          <p:cNvSpPr txBox="1">
            <a:spLocks/>
          </p:cNvSpPr>
          <p:nvPr/>
        </p:nvSpPr>
        <p:spPr bwMode="auto">
          <a:xfrm>
            <a:off x="360854" y="3990422"/>
            <a:ext cx="11485848" cy="2516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名词指代题。根据下文</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“‘They’re hot springs,’ </a:t>
            </a:r>
            <a:r>
              <a:rPr lang="en-US"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explained Mr. Smith</a:t>
            </a:r>
            <a:r>
              <a:rPr lang="en-US" altLang="zh-CN" sz="35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可知，他们在路上的惊喜是一个有温</a:t>
            </a:r>
            <a:r>
              <a:rPr lang="zh-CN"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泉的地方，所以画线词</a:t>
            </a:r>
            <a:r>
              <a:rPr lang="en-US"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a:t>
            </a:r>
            <a:r>
              <a:rPr lang="en-US"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sz="3500" b="1" spc="-22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温泉</a:t>
            </a:r>
            <a:r>
              <a:rPr lang="en-US" altLang="zh-CN" sz="3500" b="1" spc="-22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500" b="1" spc="-22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spc="-22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122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family make the plan for the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take photos.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enjoy nature.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watch birds.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protect wildlife.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26654"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407151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“‘Dad and I looked at a map last night,’ said Mrs. Smith. ‘We found a nearby trail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There are many interesting things along the way, and best of all, there will be a surprise at the end of the trail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及全文可知，史密斯一家为远足做计划是为了更好地享受大自然。故选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59350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Natural Bath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Lucky Family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Humorous Mom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Beautiful Pool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21571" y="985278"/>
            <a:ext cx="4032448" cy="548983"/>
          </a:xfrm>
          <a:prstGeom prst="rect">
            <a:avLst/>
          </a:prstGeom>
        </p:spPr>
      </p:pic>
      <p:sp>
        <p:nvSpPr>
          <p:cNvPr id="5" name="矩形 4"/>
          <p:cNvSpPr/>
          <p:nvPr/>
        </p:nvSpPr>
        <p:spPr>
          <a:xfrm>
            <a:off x="1089150" y="913808"/>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8165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标题归纳题。通读全文可知，文章一开始铺垫了这次远足活动的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惊喜</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，最后介绍了这个惊喜是温泉，史密斯一家人可以在温泉中享受自然的沐浴。因此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Natural Bath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一次自然的沐浴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适合作为文章标题。故选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45696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397600"/>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3030"/>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19381"/>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After</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while,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Mike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noticed</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several</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monkeys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the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trees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and</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Mr.</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Smith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took</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photos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before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they</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ran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away.</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过</a:t>
            </a:r>
            <a:r>
              <a:rPr lang="zh-CN" altLang="zh-CN">
                <a:latin typeface="Times New Roman" panose="02020603050405020304" pitchFamily="18" charset="0"/>
                <a:ea typeface="楷体" panose="02010609060101010101" pitchFamily="49" charset="-122"/>
                <a:cs typeface="Times New Roman" panose="02020603050405020304" pitchFamily="18" charset="0"/>
              </a:rPr>
              <a:t>了一会儿</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迈克注意到树上有几只猴子</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史密斯先生在它们逃跑前拍了照片。</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spc="-100">
                <a:latin typeface="Times New Roman" panose="02020603050405020304" pitchFamily="18" charset="0"/>
                <a:ea typeface="宋体" panose="02010600030101010101" pitchFamily="2" charset="-122"/>
                <a:cs typeface="Times New Roman" panose="02020603050405020304" pitchFamily="18" charset="0"/>
              </a:rPr>
              <a:t>句是一个由</a:t>
            </a:r>
            <a:r>
              <a:rPr lang="en-US" altLang="zh-CN" spc="-100">
                <a:latin typeface="Times New Roman" panose="02020603050405020304" pitchFamily="18" charset="0"/>
                <a:ea typeface="宋体" panose="02010600030101010101" pitchFamily="2" charset="-122"/>
                <a:cs typeface="Times New Roman" panose="02020603050405020304" pitchFamily="18" charset="0"/>
              </a:rPr>
              <a:t>and</a:t>
            </a:r>
            <a:r>
              <a:rPr lang="zh-CN" altLang="zh-CN" spc="-100">
                <a:latin typeface="Times New Roman" panose="02020603050405020304" pitchFamily="18" charset="0"/>
                <a:ea typeface="宋体" panose="02010600030101010101" pitchFamily="2" charset="-122"/>
                <a:cs typeface="Times New Roman" panose="02020603050405020304" pitchFamily="18" charset="0"/>
              </a:rPr>
              <a:t>连接的并列句。</a:t>
            </a:r>
            <a:r>
              <a:rPr lang="en-US" altLang="zh-CN" spc="-100">
                <a:latin typeface="Times New Roman" panose="02020603050405020304" pitchFamily="18" charset="0"/>
                <a:ea typeface="宋体" panose="02010600030101010101" pitchFamily="2" charset="-122"/>
                <a:cs typeface="Times New Roman" panose="02020603050405020304" pitchFamily="18" charset="0"/>
              </a:rPr>
              <a:t>After a while</a:t>
            </a:r>
            <a:r>
              <a:rPr lang="zh-CN" altLang="zh-CN" spc="-100">
                <a:latin typeface="Times New Roman" panose="02020603050405020304" pitchFamily="18" charset="0"/>
                <a:ea typeface="宋体" panose="02010600030101010101" pitchFamily="2" charset="-122"/>
                <a:cs typeface="Times New Roman" panose="02020603050405020304" pitchFamily="18" charset="0"/>
              </a:rPr>
              <a:t>是介</a:t>
            </a:r>
            <a:r>
              <a:rPr lang="zh-CN" altLang="zh-CN" spc="-210">
                <a:latin typeface="Times New Roman" panose="02020603050405020304" pitchFamily="18" charset="0"/>
                <a:ea typeface="宋体" panose="02010600030101010101" pitchFamily="2" charset="-122"/>
                <a:cs typeface="Times New Roman" panose="02020603050405020304" pitchFamily="18" charset="0"/>
              </a:rPr>
              <a:t>词短语，作时间状语；</a:t>
            </a:r>
            <a:r>
              <a:rPr lang="en-US" altLang="zh-CN" spc="-210">
                <a:latin typeface="Times New Roman" panose="02020603050405020304" pitchFamily="18" charset="0"/>
                <a:ea typeface="宋体" panose="02010600030101010101" pitchFamily="2" charset="-122"/>
                <a:cs typeface="Times New Roman" panose="02020603050405020304" pitchFamily="18" charset="0"/>
              </a:rPr>
              <a:t>before they ran away</a:t>
            </a:r>
            <a:r>
              <a:rPr lang="zh-CN" altLang="zh-CN" spc="-210">
                <a:latin typeface="Times New Roman" panose="02020603050405020304" pitchFamily="18" charset="0"/>
                <a:ea typeface="宋体" panose="02010600030101010101" pitchFamily="2" charset="-122"/>
                <a:cs typeface="Times New Roman" panose="02020603050405020304" pitchFamily="18" charset="0"/>
              </a:rPr>
              <a:t>是时间状语从句</a:t>
            </a:r>
            <a:r>
              <a:rPr lang="zh-CN" altLang="zh-CN" spc="-21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21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1725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5" y="850442"/>
            <a:ext cx="11377264" cy="1480878"/>
          </a:xfrm>
          <a:prstGeom prst="rect">
            <a:avLst/>
          </a:prstGeom>
        </p:spPr>
      </p:pic>
      <p:pic>
        <p:nvPicPr>
          <p:cNvPr id="5" name="图片 4"/>
          <p:cNvPicPr>
            <a:picLocks noChangeAspect="1"/>
          </p:cNvPicPr>
          <p:nvPr/>
        </p:nvPicPr>
        <p:blipFill>
          <a:blip r:embed="rId3"/>
          <a:stretch>
            <a:fillRect/>
          </a:stretch>
        </p:blipFill>
        <p:spPr>
          <a:xfrm>
            <a:off x="550590" y="2404348"/>
            <a:ext cx="3024336" cy="790377"/>
          </a:xfrm>
          <a:prstGeom prst="rect">
            <a:avLst/>
          </a:prstGeom>
        </p:spPr>
      </p:pic>
      <p:sp>
        <p:nvSpPr>
          <p:cNvPr id="6" name="内容占位符 1"/>
          <p:cNvSpPr>
            <a:spLocks noGrp="1"/>
          </p:cNvSpPr>
          <p:nvPr>
            <p:ph idx="1"/>
          </p:nvPr>
        </p:nvSpPr>
        <p:spPr>
          <a:xfrm>
            <a:off x="360854" y="2383384"/>
            <a:ext cx="11485848" cy="331116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讲述了史密斯一家人早起计划进行一次远足活动。他们在路上看到了各种动物</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最后到达了一个有温泉的地方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这就是史密斯夫妇给孩子们的</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惊喜。</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5491147"/>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湖北中考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75598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80728"/>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Smiths woke up earlier than usual. There was something about hiking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made them feel wide awake and excited to start the day as their eyes were open.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9150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family had a simple breakfast. They discussed the plan for the day at table. “Dad and I looked at a map last night,” said Mrs. Smith. “We found a nearby trail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many interesting things along the way, and best of all, there will be a surprise at the end of the trail.”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4503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kind of surprise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Jenny.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won’t be a surprise if we tell you,” laughed her mom. “The sooner you get ready to go, the sooner you’ll find out.”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6866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set out for hiking soon. It was a good day for seeing wildlife. Along the trail, the trees were filled with kinds of birds flying around. Hearing a noise in the grass, they stopped and saw two rabbits crossing the trail. After a while, Mike noticed several monkeys in the trees and Mr. Smith took photos before they ran away.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90851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they continued their hiking. Jenny and Mike were discussing what kind of snake they had just seen on the way. At this moment, they came to an open area with some small pools. The kids’ eyes grew wide. They looked at their parents.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this the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surprise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Mike in excitement.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0096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and Mrs. Smith smiled as they walked over to one of the small pools. Steam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rose into the air. “They’re hot springs,” explained Mr.Smith. “The heat is produced from inside earth.”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3365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 we have a bath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spring if we have our bathing suits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Jenny. Mrs. Smith nodded. “Your bathing suits are in the bag.” She laughed, putting her feet into the spring water.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believe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Mom and Dad, this is a great surprise.” Jumped Jenny.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77554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816</Words>
  <Application>Microsoft Office PowerPoint</Application>
  <PresentationFormat>自定义</PresentationFormat>
  <Paragraphs>48</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